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56" r:id="rId5"/>
    <p:sldId id="272" r:id="rId6"/>
    <p:sldId id="257" r:id="rId7"/>
    <p:sldId id="27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332716-D22A-336A-A1FA-05990027C3E2}" v="2" dt="2022-07-01T04:34:34.795"/>
    <p1510:client id="{9195D8E0-C4EE-4B64-AA3B-94BDA4989179}" v="44" dt="2022-07-01T17:39:40.4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3806" autoAdjust="0"/>
  </p:normalViewPr>
  <p:slideViewPr>
    <p:cSldViewPr snapToGrid="0">
      <p:cViewPr varScale="1">
        <p:scale>
          <a:sx n="41" d="100"/>
          <a:sy n="41" d="100"/>
        </p:scale>
        <p:origin x="18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#1 script: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Hi, in this work we present VQ-Flows: Vector quantized local normalizing flows. </a:t>
            </a:r>
            <a:br>
              <a:rPr lang="en-IN" b="0" dirty="0">
                <a:effectLst/>
                <a:cs typeface="+mn-lt"/>
              </a:rPr>
            </a:br>
            <a:br>
              <a:rPr lang="en-IN" dirty="0">
                <a:cs typeface="+mn-lt"/>
              </a:rPr>
            </a:b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9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Slide #2 script: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b="0" dirty="0">
              <a:effectLst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IN" dirty="0"/>
              <a:t>Normalizing flows provide an elegant approach to generative </a:t>
            </a:r>
            <a:r>
              <a:rPr lang="en-IN" dirty="0" err="1"/>
              <a:t>modeling</a:t>
            </a:r>
            <a:r>
              <a:rPr lang="en-IN" dirty="0"/>
              <a:t> that allows for efficient sampling and exact density evaluation of unknown data distributions. However, the </a:t>
            </a:r>
            <a:r>
              <a:rPr lang="en-IN" b="1" i="1" dirty="0"/>
              <a:t>almost everywhere </a:t>
            </a:r>
            <a:r>
              <a:rPr lang="en-IN" dirty="0"/>
              <a:t>diffeomorphic requirement of flows implies that the </a:t>
            </a:r>
            <a:r>
              <a:rPr lang="en-IN" b="1" dirty="0"/>
              <a:t>data dimensionality, the topology and the smoothness is preserved almost everywhere through the latent spaces and the data space</a:t>
            </a:r>
            <a:r>
              <a:rPr lang="en-IN" dirty="0"/>
              <a:t>. This imposes significant limitations to their expressivity when the data is supported on a low- dimensional manifold or has  non-trivial topology, </a:t>
            </a:r>
            <a:r>
              <a:rPr lang="en-IN" b="1" dirty="0"/>
              <a:t>as is the case with most real-world data distributions</a:t>
            </a:r>
            <a:r>
              <a:rPr lang="en-IN" dirty="0"/>
              <a:t>.</a:t>
            </a:r>
            <a:endParaRPr lang="en-IN" dirty="0">
              <a:latin typeface="Arial"/>
              <a:cs typeface="Arial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IN" b="1" dirty="0"/>
              <a:t>We address these issues by introducing a novel statistical framework for learning a mixture of </a:t>
            </a:r>
            <a:r>
              <a:rPr lang="en-IN" b="1" i="1" dirty="0"/>
              <a:t>local </a:t>
            </a:r>
            <a:r>
              <a:rPr lang="en-IN" b="1" dirty="0"/>
              <a:t>normalizing flows. Specifically, we propose a deep neural model that learns to model the global data distribution as a mixture distribution over an atlas of charts. The charts are indexed by a vector quantized auto- encoder (VQ-AE) and the distribution over them is </a:t>
            </a:r>
            <a:r>
              <a:rPr lang="en-IN" b="1" dirty="0" err="1"/>
              <a:t>modeled</a:t>
            </a:r>
            <a:r>
              <a:rPr lang="en-IN" b="1" dirty="0"/>
              <a:t> using a conditional normalizing flow. </a:t>
            </a:r>
            <a:r>
              <a:rPr lang="en-IN" dirty="0"/>
              <a:t>This model, called VQ-Flows, augments the expressivity of recent models while preserving exact density evaluation.</a:t>
            </a:r>
            <a:endParaRPr lang="en-IN" dirty="0"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62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Slide #3 Script:</a:t>
            </a: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I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first row here depicts various data distributions over complex manifolds, the second row corresponds to how they are </a:t>
            </a:r>
            <a:r>
              <a:rPr lang="en-I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modeled</a:t>
            </a:r>
            <a:r>
              <a:rPr lang="en-I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by a classical flow and the third row demonstrates the improvement when our framework is augmented to it.</a:t>
            </a:r>
            <a:endParaRPr lang="en-IN" b="0" dirty="0">
              <a:effectLst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7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I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Slide 4:</a:t>
            </a:r>
            <a:endParaRPr lang="en-IN" b="0" dirty="0">
              <a:effectLst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IN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For more details visit our poster or read our paper using </a:t>
            </a:r>
            <a:r>
              <a:rPr lang="en-IN" dirty="0">
                <a:solidFill>
                  <a:srgbClr val="000000"/>
                </a:solidFill>
                <a:latin typeface="Arial"/>
                <a:cs typeface="Arial"/>
              </a:rPr>
              <a:t>the given QR</a:t>
            </a:r>
            <a:r>
              <a:rPr lang="en-IN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code. Thank you</a:t>
            </a:r>
            <a:endParaRPr lang="en-IN" b="0" dirty="0">
              <a:effectLst/>
              <a:latin typeface="Arial"/>
              <a:cs typeface="Arial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83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gif"/><Relationship Id="rId18" Type="http://schemas.openxmlformats.org/officeDocument/2006/relationships/image" Target="../media/image37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gif"/><Relationship Id="rId12" Type="http://schemas.openxmlformats.org/officeDocument/2006/relationships/image" Target="../media/image31.gif"/><Relationship Id="rId17" Type="http://schemas.openxmlformats.org/officeDocument/2006/relationships/image" Target="../media/image36.gif"/><Relationship Id="rId2" Type="http://schemas.openxmlformats.org/officeDocument/2006/relationships/audio" Target="../media/media3.m4a"/><Relationship Id="rId16" Type="http://schemas.openxmlformats.org/officeDocument/2006/relationships/image" Target="../media/image35.gif"/><Relationship Id="rId20" Type="http://schemas.openxmlformats.org/officeDocument/2006/relationships/image" Target="../media/image20.png"/><Relationship Id="rId1" Type="http://schemas.microsoft.com/office/2007/relationships/media" Target="../media/media3.m4a"/><Relationship Id="rId6" Type="http://schemas.openxmlformats.org/officeDocument/2006/relationships/image" Target="../media/image25.gif"/><Relationship Id="rId11" Type="http://schemas.openxmlformats.org/officeDocument/2006/relationships/image" Target="../media/image30.gif"/><Relationship Id="rId5" Type="http://schemas.openxmlformats.org/officeDocument/2006/relationships/image" Target="../media/image24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19" Type="http://schemas.openxmlformats.org/officeDocument/2006/relationships/image" Target="../media/image38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55D7BDC-4B7F-51C3-134A-04401FD645E4}"/>
              </a:ext>
            </a:extLst>
          </p:cNvPr>
          <p:cNvSpPr/>
          <p:nvPr/>
        </p:nvSpPr>
        <p:spPr>
          <a:xfrm>
            <a:off x="434616" y="2493820"/>
            <a:ext cx="7566384" cy="1851987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910" y="3114571"/>
            <a:ext cx="10931784" cy="1122202"/>
          </a:xfrm>
        </p:spPr>
        <p:txBody>
          <a:bodyPr/>
          <a:lstStyle/>
          <a:p>
            <a:pPr algn="ctr"/>
            <a:r>
              <a:rPr lang="en-US" b="1" dirty="0">
                <a:highlight>
                  <a:srgbClr val="FFFFFF"/>
                </a:highlight>
              </a:rPr>
              <a:t>VQ-Flows</a:t>
            </a:r>
            <a:r>
              <a:rPr lang="en-US" dirty="0">
                <a:highlight>
                  <a:srgbClr val="FFFFFF"/>
                </a:highlight>
              </a:rPr>
              <a:t>: Vector quantized Local Normalizing flows</a:t>
            </a:r>
          </a:p>
        </p:txBody>
      </p:sp>
      <p:pic>
        <p:nvPicPr>
          <p:cNvPr id="1026" name="Picture 2" descr="Logo and Brand Standards: Office of Trademarks and Licensing Branding  Guidelines">
            <a:extLst>
              <a:ext uri="{FF2B5EF4-FFF2-40B4-BE49-F238E27FC236}">
                <a16:creationId xmlns:a16="http://schemas.microsoft.com/office/drawing/2014/main" id="{E7733636-98D2-F115-1A98-D16EB747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39" y="5589304"/>
            <a:ext cx="3195551" cy="105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isk | Better Decisions About Risk">
            <a:extLst>
              <a:ext uri="{FF2B5EF4-FFF2-40B4-BE49-F238E27FC236}">
                <a16:creationId xmlns:a16="http://schemas.microsoft.com/office/drawing/2014/main" id="{6731F27C-E4D7-6CB5-F0CF-362630C32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12" y="5424141"/>
            <a:ext cx="2643620" cy="139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4E8074-CB6C-E6D4-18EF-195B0E9B689F}"/>
              </a:ext>
            </a:extLst>
          </p:cNvPr>
          <p:cNvCxnSpPr>
            <a:cxnSpLocks/>
          </p:cNvCxnSpPr>
          <p:nvPr/>
        </p:nvCxnSpPr>
        <p:spPr>
          <a:xfrm>
            <a:off x="962526" y="5272076"/>
            <a:ext cx="93781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21E6DF13-62CC-5016-4DFD-795ADD1B9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53"/>
          <a:stretch/>
        </p:blipFill>
        <p:spPr bwMode="auto">
          <a:xfrm>
            <a:off x="8268895" y="1091619"/>
            <a:ext cx="3209799" cy="97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AE73400-1A54-E8E5-BB57-C29154FA8B10}"/>
              </a:ext>
            </a:extLst>
          </p:cNvPr>
          <p:cNvSpPr txBox="1">
            <a:spLocks/>
          </p:cNvSpPr>
          <p:nvPr/>
        </p:nvSpPr>
        <p:spPr>
          <a:xfrm>
            <a:off x="859870" y="4929015"/>
            <a:ext cx="1673138" cy="343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CHRIS B. DOCK*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BC5E8A-61A2-CA81-4A3A-FB2273E0E18E}"/>
              </a:ext>
            </a:extLst>
          </p:cNvPr>
          <p:cNvSpPr txBox="1">
            <a:spLocks/>
          </p:cNvSpPr>
          <p:nvPr/>
        </p:nvSpPr>
        <p:spPr>
          <a:xfrm>
            <a:off x="2971304" y="4932602"/>
            <a:ext cx="1773333" cy="3430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SAHIL SIDHEEKH*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EC2E55C-143C-5D00-77C1-13A004AC5C05}"/>
              </a:ext>
            </a:extLst>
          </p:cNvPr>
          <p:cNvSpPr txBox="1">
            <a:spLocks/>
          </p:cNvSpPr>
          <p:nvPr/>
        </p:nvSpPr>
        <p:spPr>
          <a:xfrm>
            <a:off x="5028508" y="4908914"/>
            <a:ext cx="1618906" cy="343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TUSHAR JAIN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01A32F5-575B-9719-5B55-25E8E3DBF7CE}"/>
              </a:ext>
            </a:extLst>
          </p:cNvPr>
          <p:cNvSpPr txBox="1">
            <a:spLocks/>
          </p:cNvSpPr>
          <p:nvPr/>
        </p:nvSpPr>
        <p:spPr>
          <a:xfrm>
            <a:off x="6875122" y="4937066"/>
            <a:ext cx="1618906" cy="343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RADU BALAN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E2DACD-86FC-4D93-FF41-7F4FAFEDCF4D}"/>
              </a:ext>
            </a:extLst>
          </p:cNvPr>
          <p:cNvSpPr txBox="1">
            <a:spLocks/>
          </p:cNvSpPr>
          <p:nvPr/>
        </p:nvSpPr>
        <p:spPr>
          <a:xfrm>
            <a:off x="8721737" y="4929015"/>
            <a:ext cx="1618906" cy="3430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MANEESH SINGH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AB217D-84EE-ACEF-2812-80797A538920}"/>
              </a:ext>
            </a:extLst>
          </p:cNvPr>
          <p:cNvSpPr txBox="1">
            <a:spLocks/>
          </p:cNvSpPr>
          <p:nvPr/>
        </p:nvSpPr>
        <p:spPr>
          <a:xfrm>
            <a:off x="434615" y="5379681"/>
            <a:ext cx="2781827" cy="3430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*-EQUAL CONTRIBUTION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1530AA3-0DBD-1DB4-A97A-CD08CAE22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"/>
    </mc:Choice>
    <mc:Fallback xmlns="">
      <p:transition spd="slow" advTm="4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B7AF-19F7-086F-E607-C9FFF8C0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73438"/>
            <a:ext cx="10515600" cy="380833"/>
          </a:xfrm>
        </p:spPr>
        <p:txBody>
          <a:bodyPr>
            <a:normAutofit fontScale="90000"/>
          </a:bodyPr>
          <a:lstStyle/>
          <a:p>
            <a:r>
              <a:rPr lang="en-IN"/>
              <a:t>INTRODUCTION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16DFD-34B1-C22F-28FD-575EDB32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C5766-2576-8F33-9B77-9418E5FF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D36B03-0B64-50A9-158C-23BD96CB7C3F}"/>
              </a:ext>
            </a:extLst>
          </p:cNvPr>
          <p:cNvSpPr txBox="1">
            <a:spLocks/>
          </p:cNvSpPr>
          <p:nvPr/>
        </p:nvSpPr>
        <p:spPr>
          <a:xfrm>
            <a:off x="331658" y="3150838"/>
            <a:ext cx="229818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PROPOSED SOLUTION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E67154-EB01-3488-4C22-305BE2B788F1}"/>
              </a:ext>
            </a:extLst>
          </p:cNvPr>
          <p:cNvSpPr txBox="1">
            <a:spLocks/>
          </p:cNvSpPr>
          <p:nvPr/>
        </p:nvSpPr>
        <p:spPr>
          <a:xfrm>
            <a:off x="316182" y="1182919"/>
            <a:ext cx="4505498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CHALLENGES WITH FLOWS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E30CD-9199-2892-401C-C622E802F37A}"/>
              </a:ext>
            </a:extLst>
          </p:cNvPr>
          <p:cNvSpPr txBox="1"/>
          <p:nvPr/>
        </p:nvSpPr>
        <p:spPr>
          <a:xfrm>
            <a:off x="582525" y="1791201"/>
            <a:ext cx="54250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/>
              <a:t>Expressivity restrictions due to diffeomorphic requirement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/>
              <a:t>Topological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/>
              <a:t>Dimensionality</a:t>
            </a:r>
            <a:r>
              <a:rPr lang="en-IN" sz="1600"/>
              <a:t> 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09659DC-C1C2-3AB5-8840-91242BB86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993" y="2605111"/>
            <a:ext cx="3450847" cy="258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6FA9B9-9B16-9A22-B5E3-AD17A364FCE4}"/>
              </a:ext>
            </a:extLst>
          </p:cNvPr>
          <p:cNvSpPr txBox="1"/>
          <p:nvPr/>
        </p:nvSpPr>
        <p:spPr>
          <a:xfrm>
            <a:off x="582525" y="3619801"/>
            <a:ext cx="4699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/>
              <a:t>Learn an atlas of </a:t>
            </a:r>
            <a:r>
              <a:rPr lang="en-IN" sz="1400" b="1"/>
              <a:t>local </a:t>
            </a:r>
            <a:r>
              <a:rPr lang="en-IN" sz="1400"/>
              <a:t>normalizing 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/>
              <a:t>Divide the data manifold into charts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/>
              <a:t>Each </a:t>
            </a:r>
            <a:r>
              <a:rPr lang="en-IN" sz="1400" b="1"/>
              <a:t>local </a:t>
            </a:r>
            <a:r>
              <a:rPr lang="en-IN" sz="1400"/>
              <a:t>flow models the distribution within a chart </a:t>
            </a:r>
            <a:endParaRPr lang="en-IN" sz="1600"/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68288BB2-FD5E-B766-FD75-0A7D0C511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495" y="2308582"/>
            <a:ext cx="3450847" cy="1684510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136BE25F-99C5-7D1D-84F0-C2C951298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9880" y="4557643"/>
            <a:ext cx="3770075" cy="1575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A4C854-97D1-5FF9-10E5-6C7FBDA96B88}"/>
              </a:ext>
            </a:extLst>
          </p:cNvPr>
          <p:cNvSpPr txBox="1"/>
          <p:nvPr/>
        </p:nvSpPr>
        <p:spPr>
          <a:xfrm>
            <a:off x="582524" y="4743308"/>
            <a:ext cx="6366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/>
              <a:t>Two</a:t>
            </a:r>
            <a:r>
              <a:rPr lang="en-IN" sz="1400"/>
              <a:t> phase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/>
              <a:t>Learn charts over the data manifold using VQ-AE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/>
              <a:t>Learn the data distribution local to each chart using a conditional flow</a:t>
            </a:r>
            <a:endParaRPr lang="en-IN" sz="1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1DB874-3847-7FC8-7756-17458A73B613}"/>
              </a:ext>
            </a:extLst>
          </p:cNvPr>
          <p:cNvSpPr txBox="1"/>
          <p:nvPr/>
        </p:nvSpPr>
        <p:spPr>
          <a:xfrm>
            <a:off x="582524" y="5717642"/>
            <a:ext cx="636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/>
              <a:t>Improves expressivity while maintaining exact likelihood evaluation</a:t>
            </a:r>
            <a:endParaRPr lang="en-IN" sz="160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BEAEFFB-FC54-6DBE-5ED3-DB516AC1A396}"/>
              </a:ext>
            </a:extLst>
          </p:cNvPr>
          <p:cNvSpPr txBox="1">
            <a:spLocks/>
          </p:cNvSpPr>
          <p:nvPr/>
        </p:nvSpPr>
        <p:spPr>
          <a:xfrm>
            <a:off x="8513857" y="2102631"/>
            <a:ext cx="685637" cy="21296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F58F94D-F3CF-BF5F-D869-C41D2B1F71D2}"/>
              </a:ext>
            </a:extLst>
          </p:cNvPr>
          <p:cNvSpPr txBox="1">
            <a:spLocks/>
          </p:cNvSpPr>
          <p:nvPr/>
        </p:nvSpPr>
        <p:spPr>
          <a:xfrm>
            <a:off x="8513857" y="4148679"/>
            <a:ext cx="685637" cy="21296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PHASE 2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AF4CD98-8330-A72D-0C01-E7BAE5772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39"/>
    </mc:Choice>
    <mc:Fallback xmlns="">
      <p:transition spd="slow" advTm="53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>
            <a:extLst>
              <a:ext uri="{FF2B5EF4-FFF2-40B4-BE49-F238E27FC236}">
                <a16:creationId xmlns:a16="http://schemas.microsoft.com/office/drawing/2014/main" id="{2981335A-642E-A0D9-2D9E-53B18A82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97" y="198869"/>
            <a:ext cx="10515600" cy="562168"/>
          </a:xfrm>
        </p:spPr>
        <p:txBody>
          <a:bodyPr/>
          <a:lstStyle/>
          <a:p>
            <a:r>
              <a:rPr lang="en-IN"/>
              <a:t>EMPIRICAL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19884-873C-4D13-BE6D-318CF07B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5646" y="6363854"/>
            <a:ext cx="4114800" cy="365125"/>
          </a:xfrm>
        </p:spPr>
        <p:txBody>
          <a:bodyPr/>
          <a:lstStyle/>
          <a:p>
            <a:r>
              <a:rPr lang="en-IN"/>
              <a:t>VQ-Flows: Vector Quantized Local Normalizing Flows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91F00-87A7-45A6-8029-B097FA72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8" name="Picture 67" descr="Chart&#10;&#10;Description automatically generated">
            <a:extLst>
              <a:ext uri="{FF2B5EF4-FFF2-40B4-BE49-F238E27FC236}">
                <a16:creationId xmlns:a16="http://schemas.microsoft.com/office/drawing/2014/main" id="{B0319068-AE12-051C-E082-9554D36D9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712" y="4605587"/>
            <a:ext cx="1835510" cy="1835510"/>
          </a:xfrm>
          <a:prstGeom prst="rect">
            <a:avLst/>
          </a:prstGeom>
        </p:spPr>
      </p:pic>
      <p:pic>
        <p:nvPicPr>
          <p:cNvPr id="72" name="Picture 71" descr="Chart&#10;&#10;Description automatically generated">
            <a:extLst>
              <a:ext uri="{FF2B5EF4-FFF2-40B4-BE49-F238E27FC236}">
                <a16:creationId xmlns:a16="http://schemas.microsoft.com/office/drawing/2014/main" id="{A68271F2-5C84-BB95-D4B3-541C9B6BF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868" y="4597148"/>
            <a:ext cx="1800037" cy="1800037"/>
          </a:xfrm>
          <a:prstGeom prst="rect">
            <a:avLst/>
          </a:prstGeom>
        </p:spPr>
      </p:pic>
      <p:pic>
        <p:nvPicPr>
          <p:cNvPr id="77" name="Picture 76" descr="Diagram&#10;&#10;Description automatically generated">
            <a:extLst>
              <a:ext uri="{FF2B5EF4-FFF2-40B4-BE49-F238E27FC236}">
                <a16:creationId xmlns:a16="http://schemas.microsoft.com/office/drawing/2014/main" id="{9BB55132-4C7E-0B28-1B35-4CDA857AF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029" y="4567909"/>
            <a:ext cx="1878049" cy="1878049"/>
          </a:xfrm>
          <a:prstGeom prst="rect">
            <a:avLst/>
          </a:prstGeom>
        </p:spPr>
      </p:pic>
      <p:pic>
        <p:nvPicPr>
          <p:cNvPr id="66" name="Picture 65" descr="Chart&#10;&#10;Description automatically generated">
            <a:extLst>
              <a:ext uri="{FF2B5EF4-FFF2-40B4-BE49-F238E27FC236}">
                <a16:creationId xmlns:a16="http://schemas.microsoft.com/office/drawing/2014/main" id="{AC39D9BE-4415-14D2-41A4-D901812A15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101" y="2742271"/>
            <a:ext cx="1729194" cy="1729194"/>
          </a:xfrm>
          <a:prstGeom prst="rect">
            <a:avLst/>
          </a:prstGeom>
        </p:spPr>
      </p:pic>
      <p:pic>
        <p:nvPicPr>
          <p:cNvPr id="70" name="Picture 69" descr="Chart, surface chart&#10;&#10;Description automatically generated">
            <a:extLst>
              <a:ext uri="{FF2B5EF4-FFF2-40B4-BE49-F238E27FC236}">
                <a16:creationId xmlns:a16="http://schemas.microsoft.com/office/drawing/2014/main" id="{62F0A2AC-BEB4-6A2B-B05E-59091C9B38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0063" y="2714514"/>
            <a:ext cx="1729194" cy="1729194"/>
          </a:xfrm>
          <a:prstGeom prst="rect">
            <a:avLst/>
          </a:prstGeom>
        </p:spPr>
      </p:pic>
      <p:pic>
        <p:nvPicPr>
          <p:cNvPr id="75" name="Picture 74" descr="A picture containing chart&#10;&#10;Description automatically generated">
            <a:extLst>
              <a:ext uri="{FF2B5EF4-FFF2-40B4-BE49-F238E27FC236}">
                <a16:creationId xmlns:a16="http://schemas.microsoft.com/office/drawing/2014/main" id="{D77E58D7-D4C4-B3A7-D1D6-DAC22D5A6A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05" y="2742271"/>
            <a:ext cx="1800037" cy="1800037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256FEFC-7BEB-2C9E-996D-4161DF6E748A}"/>
              </a:ext>
            </a:extLst>
          </p:cNvPr>
          <p:cNvSpPr txBox="1">
            <a:spLocks/>
          </p:cNvSpPr>
          <p:nvPr/>
        </p:nvSpPr>
        <p:spPr>
          <a:xfrm rot="16200000">
            <a:off x="-38439" y="3437856"/>
            <a:ext cx="1446974" cy="2822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FLOW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13EED4A-9B5C-D2FE-1C8C-EF8BF9649515}"/>
              </a:ext>
            </a:extLst>
          </p:cNvPr>
          <p:cNvSpPr txBox="1">
            <a:spLocks/>
          </p:cNvSpPr>
          <p:nvPr/>
        </p:nvSpPr>
        <p:spPr>
          <a:xfrm rot="16200000">
            <a:off x="-32989" y="1562868"/>
            <a:ext cx="1446974" cy="28224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REAL DATA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EC02E9D-93BD-C066-A3D6-0B81EADFE403}"/>
              </a:ext>
            </a:extLst>
          </p:cNvPr>
          <p:cNvSpPr txBox="1">
            <a:spLocks/>
          </p:cNvSpPr>
          <p:nvPr/>
        </p:nvSpPr>
        <p:spPr>
          <a:xfrm rot="16200000">
            <a:off x="-38440" y="5365811"/>
            <a:ext cx="1446974" cy="28224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VQ-FLOW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7E64EED-806F-024A-E724-D3B4967355F6}"/>
              </a:ext>
            </a:extLst>
          </p:cNvPr>
          <p:cNvSpPr txBox="1">
            <a:spLocks/>
          </p:cNvSpPr>
          <p:nvPr/>
        </p:nvSpPr>
        <p:spPr>
          <a:xfrm rot="16200000">
            <a:off x="583515" y="5781121"/>
            <a:ext cx="685637" cy="21296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OURS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4FF6CE-A963-DA21-FDD8-C8308ECCEB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3212" y="2753453"/>
            <a:ext cx="1878050" cy="187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4BE2F-135A-CAD6-69E1-61AEB84D6C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2311" y="4567909"/>
            <a:ext cx="1823809" cy="1823809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51920B73-D681-9FD7-70C5-46574BE033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57250" y="4542308"/>
            <a:ext cx="1878050" cy="187805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C28991BC-2124-CD9E-38FC-7F21FCE5A5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7250" y="2723067"/>
            <a:ext cx="1800038" cy="1800038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8AE42DB3-F07B-66A3-AB0F-D054FD7BD3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8273" y="993873"/>
            <a:ext cx="1729194" cy="1729194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A7E10267-9162-EC17-FFCC-481E2A6FF2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0674" y="1013077"/>
            <a:ext cx="1729194" cy="1729194"/>
          </a:xfrm>
          <a:prstGeom prst="rect">
            <a:avLst/>
          </a:prstGeo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8BF0BDB6-DCBF-84F0-3522-EA996FCAEB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91590" y="1043048"/>
            <a:ext cx="1729194" cy="1729194"/>
          </a:xfrm>
          <a:prstGeom prst="rect">
            <a:avLst/>
          </a:prstGeom>
        </p:spPr>
      </p:pic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954BB1AE-1EC7-03BB-3774-345C83A1E0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6009" y="1013077"/>
            <a:ext cx="1729194" cy="1729194"/>
          </a:xfrm>
          <a:prstGeom prst="rect">
            <a:avLst/>
          </a:prstGeom>
        </p:spPr>
      </p:pic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3D12B5FE-92AB-E8A7-D75B-75D822F104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48352" y="978607"/>
            <a:ext cx="1729194" cy="172919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E61E709-86E0-0FF2-20C6-C250DAC5B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7"/>
    </mc:Choice>
    <mc:Fallback xmlns="">
      <p:transition spd="slow" advTm="10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9721" y="2168945"/>
            <a:ext cx="4179570" cy="733047"/>
          </a:xfrm>
        </p:spPr>
        <p:txBody>
          <a:bodyPr/>
          <a:lstStyle/>
          <a:p>
            <a:r>
              <a:rPr lang="en-US" spc="600"/>
              <a:t>THANK YOU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0FA1B-5022-47AB-A0AE-8F5C5797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4015097" cy="365125"/>
          </a:xfrm>
        </p:spPr>
        <p:txBody>
          <a:bodyPr/>
          <a:lstStyle/>
          <a:p>
            <a:r>
              <a:rPr lang="en-IN" sz="1200"/>
              <a:t>VQ-Flows: Vector Quantized Local Normalizing Flows</a:t>
            </a:r>
            <a:endParaRPr lang="en-US" sz="12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27D99-645F-4FCF-9573-FDFE2A34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/>
          <a:p>
            <a:fld id="{A49DFD55-3C28-40EF-9E31-A92D2E4017FF}" type="slidenum">
              <a:rPr lang="en-US" sz="1200" smtClean="0"/>
              <a:pPr/>
              <a:t>4</a:t>
            </a:fld>
            <a:endParaRPr lang="en-US" sz="1200"/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409F3108-596C-0015-42DB-4B4215FD6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031" y="4103038"/>
            <a:ext cx="1730610" cy="17306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CB2257-B15C-0616-522E-6BF336AD07FF}"/>
              </a:ext>
            </a:extLst>
          </p:cNvPr>
          <p:cNvSpPr txBox="1">
            <a:spLocks/>
          </p:cNvSpPr>
          <p:nvPr/>
        </p:nvSpPr>
        <p:spPr>
          <a:xfrm>
            <a:off x="4711665" y="3098687"/>
            <a:ext cx="4179570" cy="733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pc="6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BC60B4-488C-6B3D-896A-36518C40C544}"/>
              </a:ext>
            </a:extLst>
          </p:cNvPr>
          <p:cNvSpPr txBox="1">
            <a:spLocks/>
          </p:cNvSpPr>
          <p:nvPr/>
        </p:nvSpPr>
        <p:spPr>
          <a:xfrm>
            <a:off x="4389477" y="3062889"/>
            <a:ext cx="8240160" cy="733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spc="600"/>
              <a:t>For more details, scan:</a:t>
            </a:r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349EF95-87AF-BF7A-643F-A21989EC2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"/>
    </mc:Choice>
    <mc:Fallback xmlns="">
      <p:transition spd="slow" advTm="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96B61E-1B64-430F-934F-7D1B90028029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9C43685-694E-4579-B109-3C418D49DA65}">
  <ds:schemaRefs>
    <ds:schemaRef ds:uri="71af3243-3dd4-4a8d-8c0d-dd76da1f02a5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sharepoint/v3"/>
    <ds:schemaRef ds:uri="http://purl.org/dc/dcmitype/"/>
    <ds:schemaRef ds:uri="16c05727-aa75-4e4a-9b5f-8a80a1165891"/>
    <ds:schemaRef ds:uri="http://www.w3.org/XML/1998/namespace"/>
    <ds:schemaRef ds:uri="http://schemas.microsoft.com/office/infopath/2007/PartnerControls"/>
    <ds:schemaRef ds:uri="230e9df3-be65-4c73-a93b-d1236ebd677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FD6FE22-81A0-4500-AFD0-342D21BB9A2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Minimalist presentation</Template>
  <TotalTime>0</TotalTime>
  <Words>408</Words>
  <Application>Microsoft Office PowerPoint</Application>
  <PresentationFormat>Widescreen</PresentationFormat>
  <Paragraphs>51</Paragraphs>
  <Slides>4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VQ-Flows: Vector quantized Local Normalizing flows</vt:lpstr>
      <vt:lpstr>INTRODUCTION</vt:lpstr>
      <vt:lpstr>EMPIRICAL Results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VQ-Flows: Vector quantized Local Normalizing flows</dc:title>
  <dc:creator>Sidheekh, Sahil</dc:creator>
  <cp:lastModifiedBy>Sidheekh, Sahil</cp:lastModifiedBy>
  <cp:revision>2</cp:revision>
  <dcterms:created xsi:type="dcterms:W3CDTF">2022-06-21T13:41:40Z</dcterms:created>
  <dcterms:modified xsi:type="dcterms:W3CDTF">2022-07-03T10:19:22Z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